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2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2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6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6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8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9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6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9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5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1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2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D3149-5C69-D544-AECB-28333E0C62B4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AEA6-0BC5-204D-9E6B-3243F055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5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are the correct barcode sequences of my NGS </a:t>
            </a:r>
            <a:r>
              <a:rPr lang="en-US" b="1" dirty="0" err="1" smtClean="0"/>
              <a:t>Illumina</a:t>
            </a:r>
            <a:r>
              <a:rPr lang="en-US" b="1" dirty="0" smtClean="0"/>
              <a:t> libraries?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9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Illumina</a:t>
            </a:r>
            <a:r>
              <a:rPr lang="en-US" b="1" dirty="0" smtClean="0"/>
              <a:t> Sequencing Library construct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21" y="1519740"/>
            <a:ext cx="6898640" cy="52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29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223091"/>
            <a:ext cx="9144000" cy="3652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5440" y="231457"/>
            <a:ext cx="832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How are the index reads performed?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6880" y="5034722"/>
            <a:ext cx="770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Index1 (i7) Read</a:t>
            </a:r>
            <a:r>
              <a:rPr lang="en-US" dirty="0" smtClean="0"/>
              <a:t>: reverse complement of the barcode region (ID) in P7 + adapter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509245"/>
            <a:ext cx="513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Index2 (i5) Read</a:t>
            </a:r>
            <a:r>
              <a:rPr lang="en-US" dirty="0" smtClean="0"/>
              <a:t>: barcode region (ID) in P5 + adapter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09043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P7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6880" y="1925927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P5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015422"/>
            <a:ext cx="9108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</a:t>
            </a:r>
            <a:r>
              <a:rPr lang="en-US" dirty="0" err="1" smtClean="0"/>
              <a:t>Illumina</a:t>
            </a:r>
            <a:r>
              <a:rPr lang="en-US" dirty="0" smtClean="0"/>
              <a:t> sequencers read Index2 different. We automatically correct the barcodes for the different mode. Always provide the index2 barcode which is specified for </a:t>
            </a:r>
            <a:r>
              <a:rPr lang="en-US" b="1" dirty="0" err="1" smtClean="0"/>
              <a:t>NovaSeq</a:t>
            </a:r>
            <a:r>
              <a:rPr lang="en-US" b="1" dirty="0" err="1"/>
              <a:t>,MiSeq,HiSeq</a:t>
            </a:r>
            <a:r>
              <a:rPr lang="en-US" b="1" dirty="0"/>
              <a:t> 2000/</a:t>
            </a:r>
            <a:r>
              <a:rPr lang="en-US" b="1" dirty="0" smtClean="0"/>
              <a:t>2500 </a:t>
            </a:r>
            <a:r>
              <a:rPr lang="en-US" dirty="0" smtClean="0"/>
              <a:t>(even in the case that your libraries are running on a different instrument)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87770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P7+Adapter:</a:t>
            </a:r>
          </a:p>
          <a:p>
            <a:pPr marL="0" indent="0">
              <a:buNone/>
            </a:pPr>
            <a:r>
              <a:rPr lang="en-US" sz="2600" dirty="0" smtClean="0"/>
              <a:t>5’- </a:t>
            </a:r>
            <a:r>
              <a:rPr lang="en-US" sz="2400" dirty="0" smtClean="0"/>
              <a:t>CAAGCAGAAGACGGCATACGAGAT[</a:t>
            </a:r>
            <a:r>
              <a:rPr lang="en-US" sz="2400" b="1" dirty="0" smtClean="0"/>
              <a:t>CGTGAT</a:t>
            </a:r>
            <a:r>
              <a:rPr lang="en-US" sz="2400" dirty="0" smtClean="0"/>
              <a:t>]GTCTCGTGGGCTCGG</a:t>
            </a:r>
          </a:p>
          <a:p>
            <a:pPr lvl="1"/>
            <a:r>
              <a:rPr lang="en-US" dirty="0" smtClean="0"/>
              <a:t>Barcode Sequence for Index1: </a:t>
            </a:r>
            <a:r>
              <a:rPr lang="en-US" b="1" dirty="0" smtClean="0"/>
              <a:t>ATCACG</a:t>
            </a:r>
          </a:p>
          <a:p>
            <a:endParaRPr lang="en-US" dirty="0"/>
          </a:p>
          <a:p>
            <a:r>
              <a:rPr lang="en-US" dirty="0" smtClean="0"/>
              <a:t>P5+Adapter:</a:t>
            </a:r>
          </a:p>
          <a:p>
            <a:pPr marL="0" indent="0">
              <a:buNone/>
            </a:pPr>
            <a:r>
              <a:rPr lang="en-US" sz="2400" dirty="0" smtClean="0"/>
              <a:t>5’- AATGATACGGCGACCACCGAGATCTACAC[</a:t>
            </a:r>
            <a:r>
              <a:rPr lang="en-US" sz="2400" dirty="0"/>
              <a:t>CAGGACGT</a:t>
            </a:r>
            <a:r>
              <a:rPr lang="en-US" sz="2400" dirty="0" smtClean="0"/>
              <a:t>]TCGTCGGCAGCGTC</a:t>
            </a:r>
            <a:endParaRPr lang="en-US" dirty="0" smtClean="0"/>
          </a:p>
          <a:p>
            <a:pPr lvl="1"/>
            <a:r>
              <a:rPr lang="en-US" dirty="0" smtClean="0"/>
              <a:t>Barcode Sequence for Index2: </a:t>
            </a:r>
            <a:r>
              <a:rPr lang="en-US" b="1" dirty="0"/>
              <a:t>CAGGACGT</a:t>
            </a:r>
          </a:p>
        </p:txBody>
      </p:sp>
      <p:sp>
        <p:nvSpPr>
          <p:cNvPr id="4" name="Right Brace 3"/>
          <p:cNvSpPr/>
          <p:nvPr/>
        </p:nvSpPr>
        <p:spPr>
          <a:xfrm rot="5400000" flipH="1">
            <a:off x="5116833" y="1490445"/>
            <a:ext cx="436715" cy="90568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0048" y="1403729"/>
            <a:ext cx="165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Barcode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1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barcode sequences as indicated in your library prep kit</a:t>
            </a:r>
          </a:p>
          <a:p>
            <a:r>
              <a:rPr lang="en-US" dirty="0" smtClean="0"/>
              <a:t>For index2 always provide the sequence specific for </a:t>
            </a:r>
            <a:r>
              <a:rPr lang="en-US" b="1" dirty="0" err="1" smtClean="0"/>
              <a:t>NovaSeq</a:t>
            </a:r>
            <a:r>
              <a:rPr lang="en-US" b="1" dirty="0" smtClean="0"/>
              <a:t>, </a:t>
            </a:r>
            <a:r>
              <a:rPr lang="en-US" b="1" dirty="0" err="1" smtClean="0"/>
              <a:t>MiSeq</a:t>
            </a:r>
            <a:r>
              <a:rPr lang="en-US" b="1" dirty="0" smtClean="0"/>
              <a:t>, </a:t>
            </a:r>
            <a:r>
              <a:rPr lang="en-US" b="1" dirty="0" err="1" smtClean="0"/>
              <a:t>HiSeq</a:t>
            </a:r>
            <a:r>
              <a:rPr lang="en-US" b="1" dirty="0" smtClean="0"/>
              <a:t> 2000/2500</a:t>
            </a:r>
          </a:p>
          <a:p>
            <a:r>
              <a:rPr lang="en-US" dirty="0" smtClean="0"/>
              <a:t>In case of custom primers please check carefully for the correct orientation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3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186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Which are the correct barcode sequences of my NGS Illumina libraries?</vt:lpstr>
      <vt:lpstr>Illumina Sequencing Library construct</vt:lpstr>
      <vt:lpstr>PowerPoint Presentation</vt:lpstr>
      <vt:lpstr>Example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are the correct barcode sequences of your libraries?</dc:title>
  <dc:creator>Lennart Opitz</dc:creator>
  <cp:lastModifiedBy>Lennart Opitz</cp:lastModifiedBy>
  <cp:revision>7</cp:revision>
  <dcterms:created xsi:type="dcterms:W3CDTF">2019-06-26T14:25:35Z</dcterms:created>
  <dcterms:modified xsi:type="dcterms:W3CDTF">2019-06-26T15:45:16Z</dcterms:modified>
</cp:coreProperties>
</file>