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3" r:id="rId5"/>
    <p:sldId id="264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001EC-D90E-794F-B936-EC2668873382}" type="datetimeFigureOut">
              <a:rPr lang="en-US" smtClean="0"/>
              <a:t>15.06.2016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CEB67-F45F-6F4E-81B2-E987A397D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0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09718-18C0-444C-8BEE-4B63D20A4AAA}" type="datetimeFigureOut">
              <a:rPr lang="en-US" smtClean="0"/>
              <a:t>15.06.2016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ED224-4798-B141-A895-B759EA380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2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2947"/>
            <a:ext cx="7772400" cy="1470025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92896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fik 9" descr="uzh_eth_logo_e_pos_standard+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4125468" cy="6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3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6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9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4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1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2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4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9913"/>
            <a:ext cx="8229600" cy="485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8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F83FF"/>
                </a:solidFill>
              </a:defRPr>
            </a:lvl1pPr>
          </a:lstStyle>
          <a:p>
            <a:fld id="{FC95ABD9-65DF-3346-9A39-1FC44615B1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8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457200" rtl="0" eaLnBrk="1" latinLnBrk="0" hangingPunct="1">
        <a:spcBef>
          <a:spcPts val="300"/>
        </a:spcBef>
        <a:buClr>
          <a:srgbClr val="0F83FF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60350" algn="l" defTabSz="457200" rtl="0" eaLnBrk="1" latinLnBrk="0" hangingPunct="1">
        <a:spcBef>
          <a:spcPts val="300"/>
        </a:spcBef>
        <a:buClr>
          <a:srgbClr val="0F83FF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9988" indent="-255588" algn="l" defTabSz="457200" rtl="0" eaLnBrk="1" latinLnBrk="0" hangingPunct="1">
        <a:spcBef>
          <a:spcPts val="300"/>
        </a:spcBef>
        <a:buClr>
          <a:srgbClr val="0F83FF"/>
        </a:buClr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ebi.ac.uk/ena/submit/sra/%23newSubmission-sequenceChoice-start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ebi.ac.uk/ena/submit/sra/%23newSubmission-sequenceChoice-runExperiment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ENA Submission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739912"/>
            <a:ext cx="8229600" cy="912697"/>
          </a:xfrm>
        </p:spPr>
        <p:txBody>
          <a:bodyPr>
            <a:norm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www.ebi.ac.uk</a:t>
            </a:r>
            <a:r>
              <a:rPr lang="en-US" sz="1800" dirty="0"/>
              <a:t>/</a:t>
            </a:r>
            <a:r>
              <a:rPr lang="en-US" sz="1800" dirty="0" err="1"/>
              <a:t>ena</a:t>
            </a:r>
            <a:r>
              <a:rPr lang="en-US" sz="1800" dirty="0"/>
              <a:t>/submit/</a:t>
            </a:r>
            <a:r>
              <a:rPr lang="en-US" sz="1800" dirty="0" err="1"/>
              <a:t>sra</a:t>
            </a:r>
            <a:r>
              <a:rPr lang="en-US" sz="1800" dirty="0"/>
              <a:t>/#</a:t>
            </a:r>
            <a:r>
              <a:rPr lang="en-US" sz="1800" dirty="0" err="1"/>
              <a:t>newSubmission</a:t>
            </a:r>
            <a:r>
              <a:rPr lang="en-US" sz="1800" dirty="0"/>
              <a:t>-</a:t>
            </a:r>
            <a:r>
              <a:rPr lang="en-US" sz="1800" dirty="0" err="1"/>
              <a:t>studyChoice</a:t>
            </a:r>
            <a:r>
              <a:rPr lang="en-US" sz="1800" dirty="0"/>
              <a:t>-</a:t>
            </a:r>
            <a:r>
              <a:rPr lang="en-US" sz="1800" dirty="0" smtClean="0"/>
              <a:t>start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 descr="Bildschirmfoto 2016-06-15 um 11.25.15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98" y="1652610"/>
            <a:ext cx="5436086" cy="460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733" y="1728556"/>
            <a:ext cx="22314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Create a </a:t>
            </a:r>
            <a:r>
              <a:rPr lang="en-US" sz="2000" b="1" dirty="0" smtClean="0"/>
              <a:t>New Submission</a:t>
            </a:r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And </a:t>
            </a:r>
            <a:r>
              <a:rPr lang="en-US" sz="2000" b="1" dirty="0" smtClean="0"/>
              <a:t>Register Study</a:t>
            </a:r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2122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Bildschirmfoto 2016-06-15 um 11.28.38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57" y="1484389"/>
            <a:ext cx="6088975" cy="5153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832" y="1605087"/>
            <a:ext cx="23196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Provide the project description and submit</a:t>
            </a:r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Then you will already have a study accession that you can add as reference to your manuscript</a:t>
            </a:r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8593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8217" y="1115443"/>
            <a:ext cx="669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https://www.ebi.ac.uk/ena/submit/sra/#newSubmission-sequenceChoice-</a:t>
            </a:r>
            <a:r>
              <a:rPr lang="en-US" dirty="0" smtClean="0">
                <a:hlinkClick r:id="rId2"/>
              </a:rPr>
              <a:t>start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Bildschirmfoto 2016-06-15 um 17.29.31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43" y="1849429"/>
            <a:ext cx="4526500" cy="4800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707" y="2161346"/>
            <a:ext cx="30775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Now </a:t>
            </a:r>
            <a:r>
              <a:rPr lang="en-US" sz="2000" b="1" dirty="0" smtClean="0"/>
              <a:t>Submit sequence reads ..</a:t>
            </a:r>
            <a:endParaRPr lang="en-US" sz="2000" dirty="0" smtClean="0"/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Click </a:t>
            </a:r>
            <a:r>
              <a:rPr lang="en-US" sz="2000" b="1" dirty="0" smtClean="0"/>
              <a:t>Next</a:t>
            </a:r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b="1" dirty="0" smtClean="0"/>
              <a:t>Do not</a:t>
            </a:r>
            <a:r>
              <a:rPr lang="en-US" sz="2000" dirty="0" smtClean="0"/>
              <a:t> launch the </a:t>
            </a:r>
            <a:r>
              <a:rPr lang="en-US" sz="2000" dirty="0" err="1" smtClean="0"/>
              <a:t>uploader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6749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Bildschirmfoto 2016-06-15 um 17.37.48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61" y="2005202"/>
            <a:ext cx="4575350" cy="4852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42" y="1440897"/>
            <a:ext cx="2589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Select the study to which you want to add the reads</a:t>
            </a:r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Click </a:t>
            </a:r>
            <a:r>
              <a:rPr lang="en-US" sz="2000" b="1" dirty="0" smtClean="0"/>
              <a:t>next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5656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Bildschirmfoto 2016-06-15 um 17.13.04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62" y="1487574"/>
            <a:ext cx="5241174" cy="4894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371" y="1868282"/>
            <a:ext cx="1892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Download the Excel Template for the Samples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1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069" y="1245521"/>
            <a:ext cx="2662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Example for the minimum Excel template: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454" y="2795927"/>
            <a:ext cx="62103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73" y="5798019"/>
            <a:ext cx="466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You can add additional columns if wanted</a:t>
            </a:r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Upload the spread sheet.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0639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ABD9-65DF-3346-9A39-1FC44615B15A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5031" y="1037998"/>
            <a:ext cx="6055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https://www.ebi.ac.uk/ena/submit/sra/#newSubmission-sequenceChoice-</a:t>
            </a:r>
            <a:r>
              <a:rPr lang="en-US" dirty="0" smtClean="0">
                <a:hlinkClick r:id="rId2"/>
              </a:rPr>
              <a:t>runExperiment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Bildschirmfoto 2016-06-15 um 18.03.46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61" y="1684329"/>
            <a:ext cx="4877879" cy="5173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344" y="2210190"/>
            <a:ext cx="27966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Finally you can select the samples with the selection boxes</a:t>
            </a:r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Then you </a:t>
            </a:r>
            <a:r>
              <a:rPr lang="en-US" sz="2000" b="1" dirty="0" smtClean="0"/>
              <a:t>Download Spreadsheet</a:t>
            </a:r>
            <a:endParaRPr lang="en-US" sz="2000" dirty="0" smtClean="0"/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dirty="0" smtClean="0"/>
              <a:t>In the downloaded template you can add the filenames of the </a:t>
            </a:r>
            <a:r>
              <a:rPr lang="en-US" sz="2000" dirty="0" err="1" smtClean="0"/>
              <a:t>fastq</a:t>
            </a:r>
            <a:r>
              <a:rPr lang="en-US" sz="2000" dirty="0" smtClean="0"/>
              <a:t> files</a:t>
            </a:r>
            <a:r>
              <a:rPr lang="en-US" sz="2000" dirty="0"/>
              <a:t> </a:t>
            </a:r>
            <a:r>
              <a:rPr lang="en-US" sz="2000" dirty="0" smtClean="0"/>
              <a:t>and the MD5 sums</a:t>
            </a:r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b="1" dirty="0" smtClean="0"/>
              <a:t>Upload Spreadsheet</a:t>
            </a:r>
          </a:p>
          <a:p>
            <a:pPr marL="176213" indent="-176213">
              <a:buClr>
                <a:srgbClr val="0F83FF"/>
              </a:buClr>
              <a:buFont typeface="Arial"/>
              <a:buChar char="•"/>
            </a:pPr>
            <a:r>
              <a:rPr lang="en-US" sz="2000" smtClean="0"/>
              <a:t>Done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39043164"/>
      </p:ext>
    </p:extLst>
  </p:cSld>
  <p:clrMapOvr>
    <a:masterClrMapping/>
  </p:clrMapOvr>
</p:sld>
</file>

<file path=ppt/theme/theme1.xml><?xml version="1.0" encoding="utf-8"?>
<a:theme xmlns:a="http://schemas.openxmlformats.org/drawingml/2006/main" name="FGCZ-2015_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 cmpd="sng">
          <a:solidFill>
            <a:srgbClr val="0F83F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mpd="sng">
          <a:solidFill>
            <a:srgbClr val="0F83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6213" indent="-176213">
          <a:buClr>
            <a:srgbClr val="0F83FF"/>
          </a:buClr>
          <a:buFont typeface="Arial"/>
          <a:buChar char="•"/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FGCZ-2015_11.potx</Template>
  <TotalTime>428</TotalTime>
  <Words>180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FGCZ-2015_11</vt:lpstr>
      <vt:lpstr>ENA Submission Guide</vt:lpstr>
      <vt:lpstr>https://www.ebi.ac.uk/ena/submit/sra/#newSubmission-studyChoice-start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FGCZ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Hubert Rehrauer</dc:creator>
  <cp:lastModifiedBy>Hubert Rehrauer</cp:lastModifiedBy>
  <cp:revision>21</cp:revision>
  <dcterms:created xsi:type="dcterms:W3CDTF">2015-11-22T09:32:44Z</dcterms:created>
  <dcterms:modified xsi:type="dcterms:W3CDTF">2016-06-15T16:05:58Z</dcterms:modified>
</cp:coreProperties>
</file>